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62436D-DEEF-9544-DD72-02D8417B502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CEA00DE-6587-C3DE-EA2A-6C5A8E33CB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31E92FA-3F13-968C-57A7-00DA1C185CAD}"/>
              </a:ext>
            </a:extLst>
          </p:cNvPr>
          <p:cNvSpPr>
            <a:spLocks noGrp="1"/>
          </p:cNvSpPr>
          <p:nvPr>
            <p:ph type="dt" sz="half" idx="10"/>
          </p:nvPr>
        </p:nvSpPr>
        <p:spPr/>
        <p:txBody>
          <a:bodyPr/>
          <a:lstStyle/>
          <a:p>
            <a:fld id="{DC299B78-48C4-4ABF-BB3A-5482723FCB3D}" type="datetimeFigureOut">
              <a:rPr lang="fr-FR" smtClean="0"/>
              <a:t>05/09/2024</a:t>
            </a:fld>
            <a:endParaRPr lang="fr-FR"/>
          </a:p>
        </p:txBody>
      </p:sp>
      <p:sp>
        <p:nvSpPr>
          <p:cNvPr id="5" name="Espace réservé du pied de page 4">
            <a:extLst>
              <a:ext uri="{FF2B5EF4-FFF2-40B4-BE49-F238E27FC236}">
                <a16:creationId xmlns:a16="http://schemas.microsoft.com/office/drawing/2014/main" id="{6E731906-CE27-55E3-DEAB-DFEA391378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7AE6065-1BC4-79D5-24E4-F4B638E760A1}"/>
              </a:ext>
            </a:extLst>
          </p:cNvPr>
          <p:cNvSpPr>
            <a:spLocks noGrp="1"/>
          </p:cNvSpPr>
          <p:nvPr>
            <p:ph type="sldNum" sz="quarter" idx="12"/>
          </p:nvPr>
        </p:nvSpPr>
        <p:spPr/>
        <p:txBody>
          <a:bodyPr/>
          <a:lstStyle/>
          <a:p>
            <a:fld id="{E94220F0-6D3E-474C-B4CF-E6AF368296C2}" type="slidenum">
              <a:rPr lang="fr-FR" smtClean="0"/>
              <a:t>‹N°›</a:t>
            </a:fld>
            <a:endParaRPr lang="fr-FR"/>
          </a:p>
        </p:txBody>
      </p:sp>
    </p:spTree>
    <p:extLst>
      <p:ext uri="{BB962C8B-B14F-4D97-AF65-F5344CB8AC3E}">
        <p14:creationId xmlns:p14="http://schemas.microsoft.com/office/powerpoint/2010/main" val="4176626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50FC8-81A9-6B33-A298-62D573582D5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B8C36CE-ABF7-450B-7BFF-BE8DBEFAD73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806DA38-F808-4D1E-A4AE-7C9666A5B07C}"/>
              </a:ext>
            </a:extLst>
          </p:cNvPr>
          <p:cNvSpPr>
            <a:spLocks noGrp="1"/>
          </p:cNvSpPr>
          <p:nvPr>
            <p:ph type="dt" sz="half" idx="10"/>
          </p:nvPr>
        </p:nvSpPr>
        <p:spPr/>
        <p:txBody>
          <a:bodyPr/>
          <a:lstStyle/>
          <a:p>
            <a:fld id="{DC299B78-48C4-4ABF-BB3A-5482723FCB3D}" type="datetimeFigureOut">
              <a:rPr lang="fr-FR" smtClean="0"/>
              <a:t>05/09/2024</a:t>
            </a:fld>
            <a:endParaRPr lang="fr-FR"/>
          </a:p>
        </p:txBody>
      </p:sp>
      <p:sp>
        <p:nvSpPr>
          <p:cNvPr id="5" name="Espace réservé du pied de page 4">
            <a:extLst>
              <a:ext uri="{FF2B5EF4-FFF2-40B4-BE49-F238E27FC236}">
                <a16:creationId xmlns:a16="http://schemas.microsoft.com/office/drawing/2014/main" id="{2E95BDD4-7ABD-E608-9EDA-1E1EA4E8322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C4076D0-C135-A01D-0E7B-217F7F758BC1}"/>
              </a:ext>
            </a:extLst>
          </p:cNvPr>
          <p:cNvSpPr>
            <a:spLocks noGrp="1"/>
          </p:cNvSpPr>
          <p:nvPr>
            <p:ph type="sldNum" sz="quarter" idx="12"/>
          </p:nvPr>
        </p:nvSpPr>
        <p:spPr/>
        <p:txBody>
          <a:bodyPr/>
          <a:lstStyle/>
          <a:p>
            <a:fld id="{E94220F0-6D3E-474C-B4CF-E6AF368296C2}" type="slidenum">
              <a:rPr lang="fr-FR" smtClean="0"/>
              <a:t>‹N°›</a:t>
            </a:fld>
            <a:endParaRPr lang="fr-FR"/>
          </a:p>
        </p:txBody>
      </p:sp>
    </p:spTree>
    <p:extLst>
      <p:ext uri="{BB962C8B-B14F-4D97-AF65-F5344CB8AC3E}">
        <p14:creationId xmlns:p14="http://schemas.microsoft.com/office/powerpoint/2010/main" val="196358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25FD52F-2F3C-3AF6-EF13-FCB18999D9B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2F87C9E-7A5F-8925-7A56-6ABE7B1590D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1EBEFB9-C1F2-AC52-AEB2-AA32A9028810}"/>
              </a:ext>
            </a:extLst>
          </p:cNvPr>
          <p:cNvSpPr>
            <a:spLocks noGrp="1"/>
          </p:cNvSpPr>
          <p:nvPr>
            <p:ph type="dt" sz="half" idx="10"/>
          </p:nvPr>
        </p:nvSpPr>
        <p:spPr/>
        <p:txBody>
          <a:bodyPr/>
          <a:lstStyle/>
          <a:p>
            <a:fld id="{DC299B78-48C4-4ABF-BB3A-5482723FCB3D}" type="datetimeFigureOut">
              <a:rPr lang="fr-FR" smtClean="0"/>
              <a:t>05/09/2024</a:t>
            </a:fld>
            <a:endParaRPr lang="fr-FR"/>
          </a:p>
        </p:txBody>
      </p:sp>
      <p:sp>
        <p:nvSpPr>
          <p:cNvPr id="5" name="Espace réservé du pied de page 4">
            <a:extLst>
              <a:ext uri="{FF2B5EF4-FFF2-40B4-BE49-F238E27FC236}">
                <a16:creationId xmlns:a16="http://schemas.microsoft.com/office/drawing/2014/main" id="{52E6BD10-DCD4-BA26-5BD0-CA7DD26BB24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163F19-1ABF-6ADA-92DB-362EA2265C36}"/>
              </a:ext>
            </a:extLst>
          </p:cNvPr>
          <p:cNvSpPr>
            <a:spLocks noGrp="1"/>
          </p:cNvSpPr>
          <p:nvPr>
            <p:ph type="sldNum" sz="quarter" idx="12"/>
          </p:nvPr>
        </p:nvSpPr>
        <p:spPr/>
        <p:txBody>
          <a:bodyPr/>
          <a:lstStyle/>
          <a:p>
            <a:fld id="{E94220F0-6D3E-474C-B4CF-E6AF368296C2}" type="slidenum">
              <a:rPr lang="fr-FR" smtClean="0"/>
              <a:t>‹N°›</a:t>
            </a:fld>
            <a:endParaRPr lang="fr-FR"/>
          </a:p>
        </p:txBody>
      </p:sp>
    </p:spTree>
    <p:extLst>
      <p:ext uri="{BB962C8B-B14F-4D97-AF65-F5344CB8AC3E}">
        <p14:creationId xmlns:p14="http://schemas.microsoft.com/office/powerpoint/2010/main" val="297554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9BBFA-512A-8FC1-6244-F14136295E2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10E2186-A599-525C-EC7D-1ECE89534B6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A0D490E-BCBE-24FC-2C72-33E64F5F8591}"/>
              </a:ext>
            </a:extLst>
          </p:cNvPr>
          <p:cNvSpPr>
            <a:spLocks noGrp="1"/>
          </p:cNvSpPr>
          <p:nvPr>
            <p:ph type="dt" sz="half" idx="10"/>
          </p:nvPr>
        </p:nvSpPr>
        <p:spPr/>
        <p:txBody>
          <a:bodyPr/>
          <a:lstStyle/>
          <a:p>
            <a:fld id="{DC299B78-48C4-4ABF-BB3A-5482723FCB3D}" type="datetimeFigureOut">
              <a:rPr lang="fr-FR" smtClean="0"/>
              <a:t>05/09/2024</a:t>
            </a:fld>
            <a:endParaRPr lang="fr-FR"/>
          </a:p>
        </p:txBody>
      </p:sp>
      <p:sp>
        <p:nvSpPr>
          <p:cNvPr id="5" name="Espace réservé du pied de page 4">
            <a:extLst>
              <a:ext uri="{FF2B5EF4-FFF2-40B4-BE49-F238E27FC236}">
                <a16:creationId xmlns:a16="http://schemas.microsoft.com/office/drawing/2014/main" id="{AEE32139-58C5-E777-D000-774DED589E3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728BFEB-2B6E-9597-125F-A3440F00BD72}"/>
              </a:ext>
            </a:extLst>
          </p:cNvPr>
          <p:cNvSpPr>
            <a:spLocks noGrp="1"/>
          </p:cNvSpPr>
          <p:nvPr>
            <p:ph type="sldNum" sz="quarter" idx="12"/>
          </p:nvPr>
        </p:nvSpPr>
        <p:spPr/>
        <p:txBody>
          <a:bodyPr/>
          <a:lstStyle/>
          <a:p>
            <a:fld id="{E94220F0-6D3E-474C-B4CF-E6AF368296C2}" type="slidenum">
              <a:rPr lang="fr-FR" smtClean="0"/>
              <a:t>‹N°›</a:t>
            </a:fld>
            <a:endParaRPr lang="fr-FR"/>
          </a:p>
        </p:txBody>
      </p:sp>
    </p:spTree>
    <p:extLst>
      <p:ext uri="{BB962C8B-B14F-4D97-AF65-F5344CB8AC3E}">
        <p14:creationId xmlns:p14="http://schemas.microsoft.com/office/powerpoint/2010/main" val="4218980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12976-6346-F50E-4A27-076B41BF890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9D06681-3A1A-9BFD-E708-14DF07B93A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012D1EB-4574-1149-EC11-4064CCCEC017}"/>
              </a:ext>
            </a:extLst>
          </p:cNvPr>
          <p:cNvSpPr>
            <a:spLocks noGrp="1"/>
          </p:cNvSpPr>
          <p:nvPr>
            <p:ph type="dt" sz="half" idx="10"/>
          </p:nvPr>
        </p:nvSpPr>
        <p:spPr/>
        <p:txBody>
          <a:bodyPr/>
          <a:lstStyle/>
          <a:p>
            <a:fld id="{DC299B78-48C4-4ABF-BB3A-5482723FCB3D}" type="datetimeFigureOut">
              <a:rPr lang="fr-FR" smtClean="0"/>
              <a:t>05/09/2024</a:t>
            </a:fld>
            <a:endParaRPr lang="fr-FR"/>
          </a:p>
        </p:txBody>
      </p:sp>
      <p:sp>
        <p:nvSpPr>
          <p:cNvPr id="5" name="Espace réservé du pied de page 4">
            <a:extLst>
              <a:ext uri="{FF2B5EF4-FFF2-40B4-BE49-F238E27FC236}">
                <a16:creationId xmlns:a16="http://schemas.microsoft.com/office/drawing/2014/main" id="{63F0D065-FED3-675F-2F77-8CE908074A5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C182866-7849-4B93-0C01-D85F889E6FEA}"/>
              </a:ext>
            </a:extLst>
          </p:cNvPr>
          <p:cNvSpPr>
            <a:spLocks noGrp="1"/>
          </p:cNvSpPr>
          <p:nvPr>
            <p:ph type="sldNum" sz="quarter" idx="12"/>
          </p:nvPr>
        </p:nvSpPr>
        <p:spPr/>
        <p:txBody>
          <a:bodyPr/>
          <a:lstStyle/>
          <a:p>
            <a:fld id="{E94220F0-6D3E-474C-B4CF-E6AF368296C2}" type="slidenum">
              <a:rPr lang="fr-FR" smtClean="0"/>
              <a:t>‹N°›</a:t>
            </a:fld>
            <a:endParaRPr lang="fr-FR"/>
          </a:p>
        </p:txBody>
      </p:sp>
    </p:spTree>
    <p:extLst>
      <p:ext uri="{BB962C8B-B14F-4D97-AF65-F5344CB8AC3E}">
        <p14:creationId xmlns:p14="http://schemas.microsoft.com/office/powerpoint/2010/main" val="344623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4D83F-6E6A-FABC-F732-16D0AAA15A4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84950F5-734F-EFDC-907E-2DEEA0A348B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F4E48DF-99E5-75EA-1EE8-C07B5E06ECA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08914E0-EAF7-E013-5DD6-4F4107C5920D}"/>
              </a:ext>
            </a:extLst>
          </p:cNvPr>
          <p:cNvSpPr>
            <a:spLocks noGrp="1"/>
          </p:cNvSpPr>
          <p:nvPr>
            <p:ph type="dt" sz="half" idx="10"/>
          </p:nvPr>
        </p:nvSpPr>
        <p:spPr/>
        <p:txBody>
          <a:bodyPr/>
          <a:lstStyle/>
          <a:p>
            <a:fld id="{DC299B78-48C4-4ABF-BB3A-5482723FCB3D}" type="datetimeFigureOut">
              <a:rPr lang="fr-FR" smtClean="0"/>
              <a:t>05/09/2024</a:t>
            </a:fld>
            <a:endParaRPr lang="fr-FR"/>
          </a:p>
        </p:txBody>
      </p:sp>
      <p:sp>
        <p:nvSpPr>
          <p:cNvPr id="6" name="Espace réservé du pied de page 5">
            <a:extLst>
              <a:ext uri="{FF2B5EF4-FFF2-40B4-BE49-F238E27FC236}">
                <a16:creationId xmlns:a16="http://schemas.microsoft.com/office/drawing/2014/main" id="{DEBEE8F1-96D6-46BB-6EC7-EF5D7D4F7E2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E574657-F607-3116-8A23-8AB4AD03B8C4}"/>
              </a:ext>
            </a:extLst>
          </p:cNvPr>
          <p:cNvSpPr>
            <a:spLocks noGrp="1"/>
          </p:cNvSpPr>
          <p:nvPr>
            <p:ph type="sldNum" sz="quarter" idx="12"/>
          </p:nvPr>
        </p:nvSpPr>
        <p:spPr/>
        <p:txBody>
          <a:bodyPr/>
          <a:lstStyle/>
          <a:p>
            <a:fld id="{E94220F0-6D3E-474C-B4CF-E6AF368296C2}" type="slidenum">
              <a:rPr lang="fr-FR" smtClean="0"/>
              <a:t>‹N°›</a:t>
            </a:fld>
            <a:endParaRPr lang="fr-FR"/>
          </a:p>
        </p:txBody>
      </p:sp>
    </p:spTree>
    <p:extLst>
      <p:ext uri="{BB962C8B-B14F-4D97-AF65-F5344CB8AC3E}">
        <p14:creationId xmlns:p14="http://schemas.microsoft.com/office/powerpoint/2010/main" val="1135669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FF0302-0D43-2899-7B1F-1ACD467499F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66AFB15-A767-8071-47EB-753DCA6EE8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1E04544-E699-6F33-D024-06A9F9D5BA2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48707A8-D73E-7704-5DF7-4FB73A9E49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8592C1E-2559-05D5-AA6B-651483B9352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55C8336-27FC-78FF-C0B4-830252760AAA}"/>
              </a:ext>
            </a:extLst>
          </p:cNvPr>
          <p:cNvSpPr>
            <a:spLocks noGrp="1"/>
          </p:cNvSpPr>
          <p:nvPr>
            <p:ph type="dt" sz="half" idx="10"/>
          </p:nvPr>
        </p:nvSpPr>
        <p:spPr/>
        <p:txBody>
          <a:bodyPr/>
          <a:lstStyle/>
          <a:p>
            <a:fld id="{DC299B78-48C4-4ABF-BB3A-5482723FCB3D}" type="datetimeFigureOut">
              <a:rPr lang="fr-FR" smtClean="0"/>
              <a:t>05/09/2024</a:t>
            </a:fld>
            <a:endParaRPr lang="fr-FR"/>
          </a:p>
        </p:txBody>
      </p:sp>
      <p:sp>
        <p:nvSpPr>
          <p:cNvPr id="8" name="Espace réservé du pied de page 7">
            <a:extLst>
              <a:ext uri="{FF2B5EF4-FFF2-40B4-BE49-F238E27FC236}">
                <a16:creationId xmlns:a16="http://schemas.microsoft.com/office/drawing/2014/main" id="{B6982ADB-D88B-7A68-B51E-9F2813EEF66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18A8203-AB70-866D-CE84-9D24C02E4CB2}"/>
              </a:ext>
            </a:extLst>
          </p:cNvPr>
          <p:cNvSpPr>
            <a:spLocks noGrp="1"/>
          </p:cNvSpPr>
          <p:nvPr>
            <p:ph type="sldNum" sz="quarter" idx="12"/>
          </p:nvPr>
        </p:nvSpPr>
        <p:spPr/>
        <p:txBody>
          <a:bodyPr/>
          <a:lstStyle/>
          <a:p>
            <a:fld id="{E94220F0-6D3E-474C-B4CF-E6AF368296C2}" type="slidenum">
              <a:rPr lang="fr-FR" smtClean="0"/>
              <a:t>‹N°›</a:t>
            </a:fld>
            <a:endParaRPr lang="fr-FR"/>
          </a:p>
        </p:txBody>
      </p:sp>
    </p:spTree>
    <p:extLst>
      <p:ext uri="{BB962C8B-B14F-4D97-AF65-F5344CB8AC3E}">
        <p14:creationId xmlns:p14="http://schemas.microsoft.com/office/powerpoint/2010/main" val="38781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9E68A4-FFC2-AE31-5FDC-348DDF7DC31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1907F81-F40F-54DC-D679-E02F8356E1F1}"/>
              </a:ext>
            </a:extLst>
          </p:cNvPr>
          <p:cNvSpPr>
            <a:spLocks noGrp="1"/>
          </p:cNvSpPr>
          <p:nvPr>
            <p:ph type="dt" sz="half" idx="10"/>
          </p:nvPr>
        </p:nvSpPr>
        <p:spPr/>
        <p:txBody>
          <a:bodyPr/>
          <a:lstStyle/>
          <a:p>
            <a:fld id="{DC299B78-48C4-4ABF-BB3A-5482723FCB3D}" type="datetimeFigureOut">
              <a:rPr lang="fr-FR" smtClean="0"/>
              <a:t>05/09/2024</a:t>
            </a:fld>
            <a:endParaRPr lang="fr-FR"/>
          </a:p>
        </p:txBody>
      </p:sp>
      <p:sp>
        <p:nvSpPr>
          <p:cNvPr id="4" name="Espace réservé du pied de page 3">
            <a:extLst>
              <a:ext uri="{FF2B5EF4-FFF2-40B4-BE49-F238E27FC236}">
                <a16:creationId xmlns:a16="http://schemas.microsoft.com/office/drawing/2014/main" id="{BFC285D4-36D3-8B0C-2337-258A629CC81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33517BA-50BB-CF85-DA44-AAE0C7E0559F}"/>
              </a:ext>
            </a:extLst>
          </p:cNvPr>
          <p:cNvSpPr>
            <a:spLocks noGrp="1"/>
          </p:cNvSpPr>
          <p:nvPr>
            <p:ph type="sldNum" sz="quarter" idx="12"/>
          </p:nvPr>
        </p:nvSpPr>
        <p:spPr/>
        <p:txBody>
          <a:bodyPr/>
          <a:lstStyle/>
          <a:p>
            <a:fld id="{E94220F0-6D3E-474C-B4CF-E6AF368296C2}" type="slidenum">
              <a:rPr lang="fr-FR" smtClean="0"/>
              <a:t>‹N°›</a:t>
            </a:fld>
            <a:endParaRPr lang="fr-FR"/>
          </a:p>
        </p:txBody>
      </p:sp>
    </p:spTree>
    <p:extLst>
      <p:ext uri="{BB962C8B-B14F-4D97-AF65-F5344CB8AC3E}">
        <p14:creationId xmlns:p14="http://schemas.microsoft.com/office/powerpoint/2010/main" val="315129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6FE69C9-63DD-83A6-B2DB-1826127E0B6B}"/>
              </a:ext>
            </a:extLst>
          </p:cNvPr>
          <p:cNvSpPr>
            <a:spLocks noGrp="1"/>
          </p:cNvSpPr>
          <p:nvPr>
            <p:ph type="dt" sz="half" idx="10"/>
          </p:nvPr>
        </p:nvSpPr>
        <p:spPr/>
        <p:txBody>
          <a:bodyPr/>
          <a:lstStyle/>
          <a:p>
            <a:fld id="{DC299B78-48C4-4ABF-BB3A-5482723FCB3D}" type="datetimeFigureOut">
              <a:rPr lang="fr-FR" smtClean="0"/>
              <a:t>05/09/2024</a:t>
            </a:fld>
            <a:endParaRPr lang="fr-FR"/>
          </a:p>
        </p:txBody>
      </p:sp>
      <p:sp>
        <p:nvSpPr>
          <p:cNvPr id="3" name="Espace réservé du pied de page 2">
            <a:extLst>
              <a:ext uri="{FF2B5EF4-FFF2-40B4-BE49-F238E27FC236}">
                <a16:creationId xmlns:a16="http://schemas.microsoft.com/office/drawing/2014/main" id="{38EBBF04-7AAC-80D7-E14A-99CA00D158F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B14293C-1889-7C71-5775-36ED22D8CBB2}"/>
              </a:ext>
            </a:extLst>
          </p:cNvPr>
          <p:cNvSpPr>
            <a:spLocks noGrp="1"/>
          </p:cNvSpPr>
          <p:nvPr>
            <p:ph type="sldNum" sz="quarter" idx="12"/>
          </p:nvPr>
        </p:nvSpPr>
        <p:spPr/>
        <p:txBody>
          <a:bodyPr/>
          <a:lstStyle/>
          <a:p>
            <a:fld id="{E94220F0-6D3E-474C-B4CF-E6AF368296C2}" type="slidenum">
              <a:rPr lang="fr-FR" smtClean="0"/>
              <a:t>‹N°›</a:t>
            </a:fld>
            <a:endParaRPr lang="fr-FR"/>
          </a:p>
        </p:txBody>
      </p:sp>
    </p:spTree>
    <p:extLst>
      <p:ext uri="{BB962C8B-B14F-4D97-AF65-F5344CB8AC3E}">
        <p14:creationId xmlns:p14="http://schemas.microsoft.com/office/powerpoint/2010/main" val="355698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6E289A-186E-45E5-769B-EC20488B974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FB289C0-B9B8-74AD-306C-35E2C3C272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D26F55D-8025-7DA9-7285-8D5DA6AE8A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D6924FD-D45B-7339-4D9B-07F9936D9CC7}"/>
              </a:ext>
            </a:extLst>
          </p:cNvPr>
          <p:cNvSpPr>
            <a:spLocks noGrp="1"/>
          </p:cNvSpPr>
          <p:nvPr>
            <p:ph type="dt" sz="half" idx="10"/>
          </p:nvPr>
        </p:nvSpPr>
        <p:spPr/>
        <p:txBody>
          <a:bodyPr/>
          <a:lstStyle/>
          <a:p>
            <a:fld id="{DC299B78-48C4-4ABF-BB3A-5482723FCB3D}" type="datetimeFigureOut">
              <a:rPr lang="fr-FR" smtClean="0"/>
              <a:t>05/09/2024</a:t>
            </a:fld>
            <a:endParaRPr lang="fr-FR"/>
          </a:p>
        </p:txBody>
      </p:sp>
      <p:sp>
        <p:nvSpPr>
          <p:cNvPr id="6" name="Espace réservé du pied de page 5">
            <a:extLst>
              <a:ext uri="{FF2B5EF4-FFF2-40B4-BE49-F238E27FC236}">
                <a16:creationId xmlns:a16="http://schemas.microsoft.com/office/drawing/2014/main" id="{0F42DE2D-151D-E415-AAE0-16AB6F2AB28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0D2560F-56B1-01F3-6962-AD6D3AAE21B2}"/>
              </a:ext>
            </a:extLst>
          </p:cNvPr>
          <p:cNvSpPr>
            <a:spLocks noGrp="1"/>
          </p:cNvSpPr>
          <p:nvPr>
            <p:ph type="sldNum" sz="quarter" idx="12"/>
          </p:nvPr>
        </p:nvSpPr>
        <p:spPr/>
        <p:txBody>
          <a:bodyPr/>
          <a:lstStyle/>
          <a:p>
            <a:fld id="{E94220F0-6D3E-474C-B4CF-E6AF368296C2}" type="slidenum">
              <a:rPr lang="fr-FR" smtClean="0"/>
              <a:t>‹N°›</a:t>
            </a:fld>
            <a:endParaRPr lang="fr-FR"/>
          </a:p>
        </p:txBody>
      </p:sp>
    </p:spTree>
    <p:extLst>
      <p:ext uri="{BB962C8B-B14F-4D97-AF65-F5344CB8AC3E}">
        <p14:creationId xmlns:p14="http://schemas.microsoft.com/office/powerpoint/2010/main" val="3110383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38C81C-3DAB-450A-0423-790BA4FFC9B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16BAF9D-9174-014B-BF52-3067D17A4B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A08D002-56A9-E463-6236-EF108781D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DE45F12-091F-B1E7-5795-F43AA660E204}"/>
              </a:ext>
            </a:extLst>
          </p:cNvPr>
          <p:cNvSpPr>
            <a:spLocks noGrp="1"/>
          </p:cNvSpPr>
          <p:nvPr>
            <p:ph type="dt" sz="half" idx="10"/>
          </p:nvPr>
        </p:nvSpPr>
        <p:spPr/>
        <p:txBody>
          <a:bodyPr/>
          <a:lstStyle/>
          <a:p>
            <a:fld id="{DC299B78-48C4-4ABF-BB3A-5482723FCB3D}" type="datetimeFigureOut">
              <a:rPr lang="fr-FR" smtClean="0"/>
              <a:t>05/09/2024</a:t>
            </a:fld>
            <a:endParaRPr lang="fr-FR"/>
          </a:p>
        </p:txBody>
      </p:sp>
      <p:sp>
        <p:nvSpPr>
          <p:cNvPr id="6" name="Espace réservé du pied de page 5">
            <a:extLst>
              <a:ext uri="{FF2B5EF4-FFF2-40B4-BE49-F238E27FC236}">
                <a16:creationId xmlns:a16="http://schemas.microsoft.com/office/drawing/2014/main" id="{AA1B1E4C-A0AC-FE8A-68DA-B49BA2329B7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EF3FAD5-6662-673C-0DE9-30E3DF19DA17}"/>
              </a:ext>
            </a:extLst>
          </p:cNvPr>
          <p:cNvSpPr>
            <a:spLocks noGrp="1"/>
          </p:cNvSpPr>
          <p:nvPr>
            <p:ph type="sldNum" sz="quarter" idx="12"/>
          </p:nvPr>
        </p:nvSpPr>
        <p:spPr/>
        <p:txBody>
          <a:bodyPr/>
          <a:lstStyle/>
          <a:p>
            <a:fld id="{E94220F0-6D3E-474C-B4CF-E6AF368296C2}" type="slidenum">
              <a:rPr lang="fr-FR" smtClean="0"/>
              <a:t>‹N°›</a:t>
            </a:fld>
            <a:endParaRPr lang="fr-FR"/>
          </a:p>
        </p:txBody>
      </p:sp>
    </p:spTree>
    <p:extLst>
      <p:ext uri="{BB962C8B-B14F-4D97-AF65-F5344CB8AC3E}">
        <p14:creationId xmlns:p14="http://schemas.microsoft.com/office/powerpoint/2010/main" val="58648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AA8728B-DDE8-97D9-F382-E17DD1BAD7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F9A55F5-6331-28E9-F1D8-0A41AAEDFD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C520EF-32BD-31DF-F770-1DF14D4A43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99B78-48C4-4ABF-BB3A-5482723FCB3D}" type="datetimeFigureOut">
              <a:rPr lang="fr-FR" smtClean="0"/>
              <a:t>05/09/2024</a:t>
            </a:fld>
            <a:endParaRPr lang="fr-FR"/>
          </a:p>
        </p:txBody>
      </p:sp>
      <p:sp>
        <p:nvSpPr>
          <p:cNvPr id="5" name="Espace réservé du pied de page 4">
            <a:extLst>
              <a:ext uri="{FF2B5EF4-FFF2-40B4-BE49-F238E27FC236}">
                <a16:creationId xmlns:a16="http://schemas.microsoft.com/office/drawing/2014/main" id="{4C5BA08E-7AF4-3CB3-7515-16FBEB5B9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BDE0CFA-E34A-9C5E-B194-17F8B9FF2D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220F0-6D3E-474C-B4CF-E6AF368296C2}" type="slidenum">
              <a:rPr lang="fr-FR" smtClean="0"/>
              <a:t>‹N°›</a:t>
            </a:fld>
            <a:endParaRPr lang="fr-FR"/>
          </a:p>
        </p:txBody>
      </p:sp>
    </p:spTree>
    <p:extLst>
      <p:ext uri="{BB962C8B-B14F-4D97-AF65-F5344CB8AC3E}">
        <p14:creationId xmlns:p14="http://schemas.microsoft.com/office/powerpoint/2010/main" val="3861067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46DBFC5-5E49-6BD9-2E7C-0BA8E52CCE5B}"/>
              </a:ext>
            </a:extLst>
          </p:cNvPr>
          <p:cNvSpPr txBox="1"/>
          <p:nvPr/>
        </p:nvSpPr>
        <p:spPr>
          <a:xfrm>
            <a:off x="570272" y="185041"/>
            <a:ext cx="11621728" cy="375552"/>
          </a:xfrm>
          <a:prstGeom prst="rect">
            <a:avLst/>
          </a:prstGeom>
          <a:noFill/>
        </p:spPr>
        <p:txBody>
          <a:bodyPr wrap="square">
            <a:spAutoFit/>
          </a:bodyPr>
          <a:lstStyle/>
          <a:p>
            <a:pPr algn="just">
              <a:lnSpc>
                <a:spcPct val="107000"/>
              </a:lnSpc>
              <a:spcAft>
                <a:spcPts val="800"/>
              </a:spcAft>
            </a:pPr>
            <a:r>
              <a:rPr lang="fr-FR" sz="1800" b="1" u="sng" dirty="0">
                <a:effectLst/>
                <a:latin typeface="Calibri Light" panose="020F0302020204030204" pitchFamily="34" charset="0"/>
                <a:ea typeface="Calibri" panose="020F0502020204030204" pitchFamily="34" charset="0"/>
              </a:rPr>
              <a:t>FICHE TECHNIQUE SUR LES OURLETS</a:t>
            </a:r>
            <a:endParaRPr lang="fr-FR" sz="11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ZoneTexte 1">
            <a:extLst>
              <a:ext uri="{FF2B5EF4-FFF2-40B4-BE49-F238E27FC236}">
                <a16:creationId xmlns:a16="http://schemas.microsoft.com/office/drawing/2014/main" id="{774AB503-886D-5A65-518A-11633C029081}"/>
              </a:ext>
            </a:extLst>
          </p:cNvPr>
          <p:cNvSpPr txBox="1"/>
          <p:nvPr/>
        </p:nvSpPr>
        <p:spPr>
          <a:xfrm>
            <a:off x="678426" y="584914"/>
            <a:ext cx="9337444" cy="5078313"/>
          </a:xfrm>
          <a:prstGeom prst="rect">
            <a:avLst/>
          </a:prstGeom>
          <a:noFill/>
        </p:spPr>
        <p:txBody>
          <a:bodyPr wrap="square">
            <a:spAutoFit/>
          </a:bodyPr>
          <a:lstStyle/>
          <a:p>
            <a:r>
              <a:rPr lang="fr-FR" kern="100" dirty="0">
                <a:ea typeface="Calibri" panose="020F0502020204030204" pitchFamily="34" charset="0"/>
                <a:cs typeface="Times New Roman" panose="02020603050405020304" pitchFamily="18" charset="0"/>
              </a:rPr>
              <a:t>Au sujet de la position d’un ourlet pour une jupe ou une robe, voici un dicton de grand-mère : </a:t>
            </a:r>
          </a:p>
          <a:p>
            <a:r>
              <a:rPr lang="fr-FR" kern="100" dirty="0">
                <a:solidFill>
                  <a:srgbClr val="FF0000"/>
                </a:solidFill>
                <a:ea typeface="Calibri" panose="020F0502020204030204" pitchFamily="34" charset="0"/>
                <a:cs typeface="Times New Roman" panose="02020603050405020304" pitchFamily="18" charset="0"/>
              </a:rPr>
              <a:t>« </a:t>
            </a:r>
            <a:r>
              <a:rPr lang="fr-FR" b="0" i="0" dirty="0">
                <a:solidFill>
                  <a:srgbClr val="FF0000"/>
                </a:solidFill>
                <a:effectLst/>
              </a:rPr>
              <a:t>l’ourlet doit être de 2cm plus long derrière »</a:t>
            </a:r>
            <a:r>
              <a:rPr lang="fr-FR" b="0" i="0" dirty="0">
                <a:solidFill>
                  <a:srgbClr val="333333"/>
                </a:solidFill>
                <a:effectLst/>
              </a:rPr>
              <a:t>. </a:t>
            </a:r>
          </a:p>
          <a:p>
            <a:endParaRPr lang="fr-FR" b="0" i="0" dirty="0">
              <a:solidFill>
                <a:srgbClr val="333333"/>
              </a:solidFill>
              <a:effectLst/>
            </a:endParaRPr>
          </a:p>
          <a:p>
            <a:r>
              <a:rPr lang="fr-FR" u="sng" kern="100" dirty="0">
                <a:solidFill>
                  <a:srgbClr val="333333"/>
                </a:solidFill>
                <a:ea typeface="Calibri" panose="020F0502020204030204" pitchFamily="34" charset="0"/>
                <a:cs typeface="Times New Roman" panose="02020603050405020304" pitchFamily="18" charset="0"/>
              </a:rPr>
              <a:t>Au mieux, il faut se faire aider pour fixer la position de l’ourlet.</a:t>
            </a:r>
            <a:r>
              <a:rPr lang="fr-FR" kern="100" dirty="0">
                <a:solidFill>
                  <a:srgbClr val="333333"/>
                </a:solidFill>
                <a:ea typeface="Calibri" panose="020F0502020204030204" pitchFamily="34" charset="0"/>
                <a:cs typeface="Times New Roman" panose="02020603050405020304" pitchFamily="18" charset="0"/>
              </a:rPr>
              <a:t> Portez votre jupe à la bonne hauteur, en vous tenant bien droite. Votre assistant va positionner les épingles de votre ourlet à la bonne hauteur sur la jupe pour qu’elle tombe à une distance égale du sol sur tout son périmètre. Vous pouvez vous aider d’une grande règle. Montez sur un tabouret avec votre jupe bien en place. Votre aide épingle à la hauteur choisie en se servant de la référence de la règle (ourlet à 104cm du sol par exemple).</a:t>
            </a:r>
          </a:p>
          <a:p>
            <a:r>
              <a:rPr lang="fr-FR" kern="100" dirty="0">
                <a:solidFill>
                  <a:srgbClr val="333333"/>
                </a:solidFill>
                <a:ea typeface="Calibri" panose="020F0502020204030204" pitchFamily="34" charset="0"/>
                <a:cs typeface="Times New Roman" panose="02020603050405020304" pitchFamily="18" charset="0"/>
              </a:rPr>
              <a:t>Pour un ourlet de pantalon, vous pouvez procéder de même, faire monter votre homme sur un tabouret ou sur la marche la plus haute d’un l’escalier !</a:t>
            </a:r>
          </a:p>
          <a:p>
            <a:endParaRPr lang="fr-FR" kern="100" dirty="0">
              <a:solidFill>
                <a:srgbClr val="333333"/>
              </a:solidFill>
              <a:ea typeface="Calibri" panose="020F0502020204030204" pitchFamily="34" charset="0"/>
              <a:cs typeface="Times New Roman" panose="02020603050405020304" pitchFamily="18" charset="0"/>
            </a:endParaRPr>
          </a:p>
          <a:p>
            <a:r>
              <a:rPr lang="fr-FR" kern="100" dirty="0">
                <a:solidFill>
                  <a:srgbClr val="333333"/>
                </a:solidFill>
                <a:ea typeface="Calibri" panose="020F0502020204030204" pitchFamily="34" charset="0"/>
                <a:cs typeface="Times New Roman" panose="02020603050405020304" pitchFamily="18" charset="0"/>
              </a:rPr>
              <a:t>Au pire… Déterminez la longueur à laquelle doit s’arrêter votre jupe devant. Si vos formes ne sont pas prononcées, que vous n’avez pas le dos cambré, votre jupe pourra s’arrêter à la même longueur derrière. Dans le cas général cependant, vous pouvez ajouter 2 à 3cm à l’arrière en fonction du besoin. </a:t>
            </a:r>
          </a:p>
          <a:p>
            <a:r>
              <a:rPr lang="fr-FR" kern="100" dirty="0">
                <a:solidFill>
                  <a:srgbClr val="333333"/>
                </a:solidFill>
                <a:ea typeface="Calibri" panose="020F0502020204030204" pitchFamily="34" charset="0"/>
                <a:cs typeface="Times New Roman" panose="02020603050405020304" pitchFamily="18" charset="0"/>
              </a:rPr>
              <a:t>Attention cependant aux hanches larges avec une taille serrée, qui vont également entraîner une modification du tombé. De même, ajouter 2 à 3cm sur les côtés en fonction du besoin.</a:t>
            </a:r>
            <a:r>
              <a:rPr lang="fr-FR" kern="100" dirty="0">
                <a:ea typeface="Calibri" panose="020F0502020204030204" pitchFamily="34" charset="0"/>
                <a:cs typeface="Times New Roman" panose="02020603050405020304" pitchFamily="18" charset="0"/>
              </a:rPr>
              <a:t> </a:t>
            </a:r>
            <a:endParaRPr lang="fr-FR" kern="100" dirty="0">
              <a:effectLst/>
              <a:ea typeface="Calibri" panose="020F0502020204030204" pitchFamily="34" charset="0"/>
              <a:cs typeface="Times New Roman" panose="02020603050405020304" pitchFamily="18" charset="0"/>
            </a:endParaRPr>
          </a:p>
        </p:txBody>
      </p:sp>
      <p:pic>
        <p:nvPicPr>
          <p:cNvPr id="6" name="Image 5" descr="Une image contenant personne, Motif (stylisme), habits, intérieur&#10;&#10;Description générée automatiquement">
            <a:extLst>
              <a:ext uri="{FF2B5EF4-FFF2-40B4-BE49-F238E27FC236}">
                <a16:creationId xmlns:a16="http://schemas.microsoft.com/office/drawing/2014/main" id="{C07AA1D3-C764-7067-021B-453218E89594}"/>
              </a:ext>
            </a:extLst>
          </p:cNvPr>
          <p:cNvPicPr>
            <a:picLocks noChangeAspect="1"/>
          </p:cNvPicPr>
          <p:nvPr/>
        </p:nvPicPr>
        <p:blipFill rotWithShape="1">
          <a:blip r:embed="rId2">
            <a:extLst>
              <a:ext uri="{28A0092B-C50C-407E-A947-70E740481C1C}">
                <a14:useLocalDpi xmlns:a14="http://schemas.microsoft.com/office/drawing/2010/main" val="0"/>
              </a:ext>
            </a:extLst>
          </a:blip>
          <a:srcRect r="28333" b="17247"/>
          <a:stretch/>
        </p:blipFill>
        <p:spPr bwMode="auto">
          <a:xfrm>
            <a:off x="10048482" y="3315188"/>
            <a:ext cx="1872000" cy="1621169"/>
          </a:xfrm>
          <a:prstGeom prst="rect">
            <a:avLst/>
          </a:prstGeom>
          <a:noFill/>
          <a:ln>
            <a:noFill/>
          </a:ln>
          <a:extLst>
            <a:ext uri="{53640926-AAD7-44D8-BBD7-CCE9431645EC}">
              <a14:shadowObscured xmlns:a14="http://schemas.microsoft.com/office/drawing/2010/main"/>
            </a:ext>
          </a:extLst>
        </p:spPr>
      </p:pic>
      <p:pic>
        <p:nvPicPr>
          <p:cNvPr id="8" name="Image 7" descr="Une image contenant personne, habits, meubles, table&#10;&#10;Description générée automatiquement">
            <a:extLst>
              <a:ext uri="{FF2B5EF4-FFF2-40B4-BE49-F238E27FC236}">
                <a16:creationId xmlns:a16="http://schemas.microsoft.com/office/drawing/2014/main" id="{9D4A33F5-B360-8220-9DF7-41B57D06D23D}"/>
              </a:ext>
            </a:extLst>
          </p:cNvPr>
          <p:cNvPicPr>
            <a:picLocks noChangeAspect="1"/>
          </p:cNvPicPr>
          <p:nvPr/>
        </p:nvPicPr>
        <p:blipFill rotWithShape="1">
          <a:blip r:embed="rId3">
            <a:extLst>
              <a:ext uri="{28A0092B-C50C-407E-A947-70E740481C1C}">
                <a14:useLocalDpi xmlns:a14="http://schemas.microsoft.com/office/drawing/2010/main" val="0"/>
              </a:ext>
            </a:extLst>
          </a:blip>
          <a:srcRect l="17917" r="16363"/>
          <a:stretch/>
        </p:blipFill>
        <p:spPr bwMode="auto">
          <a:xfrm>
            <a:off x="10015870" y="831724"/>
            <a:ext cx="1892300" cy="2159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794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453068A-899D-0A65-D82E-232977FB734C}"/>
              </a:ext>
            </a:extLst>
          </p:cNvPr>
          <p:cNvSpPr txBox="1"/>
          <p:nvPr/>
        </p:nvSpPr>
        <p:spPr>
          <a:xfrm>
            <a:off x="530942" y="535900"/>
            <a:ext cx="10928555" cy="3416320"/>
          </a:xfrm>
          <a:prstGeom prst="rect">
            <a:avLst/>
          </a:prstGeom>
          <a:noFill/>
        </p:spPr>
        <p:txBody>
          <a:bodyPr wrap="square">
            <a:spAutoFit/>
          </a:bodyPr>
          <a:lstStyle/>
          <a:p>
            <a:r>
              <a:rPr lang="fr-FR" b="1" kern="100" dirty="0">
                <a:latin typeface="Calibri Light" panose="020F0302020204030204" pitchFamily="34" charset="0"/>
                <a:ea typeface="Calibri" panose="020F0502020204030204" pitchFamily="34" charset="0"/>
                <a:cs typeface="Times New Roman" panose="02020603050405020304" pitchFamily="18" charset="0"/>
              </a:rPr>
              <a:t>Quelques conseils de méthode pour un bel ourlet : </a:t>
            </a:r>
          </a:p>
          <a:p>
            <a:endParaRPr lang="fr-FR" b="1" kern="100" dirty="0">
              <a:effectLst/>
              <a:latin typeface="Calibri Light" panose="020F0302020204030204" pitchFamily="34" charset="0"/>
              <a:ea typeface="Calibri" panose="020F0502020204030204" pitchFamily="34" charset="0"/>
              <a:cs typeface="Times New Roman" panose="02020603050405020304" pitchFamily="18" charset="0"/>
            </a:endParaRPr>
          </a:p>
          <a:p>
            <a:r>
              <a:rPr lang="fr-FR" kern="100" dirty="0">
                <a:latin typeface="Calibri" panose="020F0502020204030204" pitchFamily="34" charset="0"/>
                <a:cs typeface="Times New Roman" panose="02020603050405020304" pitchFamily="18" charset="0"/>
              </a:rPr>
              <a:t>Il existe plusieurs méthodes pour réaliser un bel ourlet. Nous en exposons quelques unes ici en fonction de leur usage.</a:t>
            </a:r>
          </a:p>
          <a:p>
            <a:r>
              <a:rPr lang="fr-FR" kern="100" dirty="0">
                <a:latin typeface="Calibri" panose="020F0502020204030204" pitchFamily="34" charset="0"/>
                <a:cs typeface="Times New Roman" panose="02020603050405020304" pitchFamily="18" charset="0"/>
              </a:rPr>
              <a:t>Il est important de bien repasser les ourlet avant de les coudre, puis de les épingler soigneusement pour qu’ils ne bougent pas pendant la phase de couture. Sinon, vous risquez de voir apparaître des plis sur l’endroit, marque d’un tissu qui a tiré, où les épaisseurs ne sont pas superposées parfaitement.</a:t>
            </a:r>
          </a:p>
          <a:p>
            <a:endParaRPr lang="fr-FR" kern="100" dirty="0">
              <a:latin typeface="Calibri Light" panose="020F0302020204030204" pitchFamily="34" charset="0"/>
              <a:ea typeface="Calibri" panose="020F0502020204030204" pitchFamily="34" charset="0"/>
              <a:cs typeface="Times New Roman" panose="02020603050405020304" pitchFamily="18" charset="0"/>
            </a:endParaRPr>
          </a:p>
          <a:p>
            <a:pPr marL="285750" indent="-285750">
              <a:buFontTx/>
              <a:buChar char="-"/>
            </a:pPr>
            <a:r>
              <a:rPr lang="fr-FR" kern="100" dirty="0">
                <a:latin typeface="Calibri Light" panose="020F0302020204030204" pitchFamily="34" charset="0"/>
                <a:ea typeface="Calibri" panose="020F0502020204030204" pitchFamily="34" charset="0"/>
                <a:cs typeface="Times New Roman" panose="02020603050405020304" pitchFamily="18" charset="0"/>
              </a:rPr>
              <a:t>SUR UN BORD DROIT : </a:t>
            </a:r>
            <a:r>
              <a:rPr lang="fr-FR" kern="100" dirty="0">
                <a:effectLst/>
                <a:latin typeface="Calibri Light" panose="020F0302020204030204" pitchFamily="34" charset="0"/>
                <a:ea typeface="Calibri" panose="020F0502020204030204" pitchFamily="34" charset="0"/>
                <a:cs typeface="Times New Roman" panose="02020603050405020304" pitchFamily="18" charset="0"/>
              </a:rPr>
              <a:t>OU</a:t>
            </a:r>
            <a:r>
              <a:rPr lang="fr-FR" kern="100" dirty="0">
                <a:latin typeface="Calibri Light" panose="020F0302020204030204" pitchFamily="34" charset="0"/>
                <a:ea typeface="Calibri" panose="020F0502020204030204" pitchFamily="34" charset="0"/>
                <a:cs typeface="Times New Roman" panose="02020603050405020304" pitchFamily="18" charset="0"/>
              </a:rPr>
              <a:t>RLET PAR DOUBLE REPLI</a:t>
            </a:r>
            <a:endParaRPr lang="fr-FR" kern="100" dirty="0">
              <a:latin typeface="Calibri" panose="020F0502020204030204" pitchFamily="34" charset="0"/>
              <a:ea typeface="Calibri" panose="020F0502020204030204" pitchFamily="34" charset="0"/>
              <a:cs typeface="Times New Roman" panose="02020603050405020304" pitchFamily="18" charset="0"/>
            </a:endParaRPr>
          </a:p>
          <a:p>
            <a:pPr lvl="1"/>
            <a:r>
              <a:rPr lang="fr-FR" kern="100" dirty="0">
                <a:latin typeface="Calibri" panose="020F0502020204030204" pitchFamily="34" charset="0"/>
                <a:ea typeface="Calibri" panose="020F0502020204030204" pitchFamily="34" charset="0"/>
                <a:cs typeface="Times New Roman" panose="02020603050405020304" pitchFamily="18" charset="0"/>
              </a:rPr>
              <a:t>Replier deux fois le tissu sur lui-même sur l’envers, piquez. Pour cet ourlet, le soin particulier consiste à mesurer sur toute la longueur de l’ourlet les deux largeurs de repli. Si vous avez prévu 2cm pour les ourlets, il faut bien replier le tissu de deux fois 1cm ! Sinon le tombé ne sera pas à l’endroit prévu…</a:t>
            </a:r>
            <a:endParaRPr lang="fr-FR" kern="100" dirty="0">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2336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71B9C93-B814-28B5-E733-EB08BB0C80B1}"/>
              </a:ext>
            </a:extLst>
          </p:cNvPr>
          <p:cNvSpPr txBox="1"/>
          <p:nvPr/>
        </p:nvSpPr>
        <p:spPr>
          <a:xfrm>
            <a:off x="320162" y="220469"/>
            <a:ext cx="5210483" cy="2031325"/>
          </a:xfrm>
          <a:prstGeom prst="rect">
            <a:avLst/>
          </a:prstGeom>
          <a:noFill/>
        </p:spPr>
        <p:txBody>
          <a:bodyPr wrap="square">
            <a:spAutoFit/>
          </a:bodyPr>
          <a:lstStyle/>
          <a:p>
            <a:pPr marL="285750" indent="-285750">
              <a:buFontTx/>
              <a:buChar char="-"/>
            </a:pPr>
            <a:r>
              <a:rPr lang="fr-FR" kern="100" dirty="0">
                <a:latin typeface="Calibri Light" panose="020F0302020204030204" pitchFamily="34" charset="0"/>
                <a:ea typeface="Calibri" panose="020F0502020204030204" pitchFamily="34" charset="0"/>
                <a:cs typeface="Times New Roman" panose="02020603050405020304" pitchFamily="18" charset="0"/>
              </a:rPr>
              <a:t>SUR UN BORD COURBE : </a:t>
            </a:r>
            <a:r>
              <a:rPr lang="fr-FR" kern="100" dirty="0">
                <a:effectLst/>
                <a:latin typeface="Calibri Light" panose="020F0302020204030204" pitchFamily="34" charset="0"/>
                <a:ea typeface="Calibri" panose="020F0502020204030204" pitchFamily="34" charset="0"/>
                <a:cs typeface="Times New Roman" panose="02020603050405020304" pitchFamily="18" charset="0"/>
              </a:rPr>
              <a:t>POSER UN BIAIS</a:t>
            </a:r>
            <a:endParaRPr lang="fr-FR" kern="100" dirty="0">
              <a:latin typeface="Calibri" panose="020F0502020204030204" pitchFamily="34" charset="0"/>
              <a:ea typeface="Calibri" panose="020F0502020204030204" pitchFamily="34" charset="0"/>
              <a:cs typeface="Times New Roman" panose="02020603050405020304" pitchFamily="18" charset="0"/>
            </a:endParaRPr>
          </a:p>
          <a:p>
            <a:pPr lvl="1"/>
            <a:r>
              <a:rPr lang="fr-FR" kern="100" dirty="0">
                <a:latin typeface="Calibri" panose="020F0502020204030204" pitchFamily="34" charset="0"/>
                <a:ea typeface="Calibri" panose="020F0502020204030204" pitchFamily="34" charset="0"/>
                <a:cs typeface="Times New Roman" panose="02020603050405020304" pitchFamily="18" charset="0"/>
              </a:rPr>
              <a:t>Il suffit de poser le biais à cheval. C’est une finition à utiliser pour les bords courbes (exemple : chemisiers ou robes sans manches ou sans cols). Les ourlets sont particulièrement difficiles à faire sur les bords courbes; poser un biais permet de s’en affranchir.</a:t>
            </a:r>
            <a:endParaRPr lang="fr-FR" kern="100" dirty="0">
              <a:latin typeface="Calibri Light" panose="020F03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9CFC3058-ED5F-6B4F-347F-9C41DCD8D029}"/>
              </a:ext>
            </a:extLst>
          </p:cNvPr>
          <p:cNvPicPr>
            <a:picLocks noChangeAspect="1"/>
          </p:cNvPicPr>
          <p:nvPr/>
        </p:nvPicPr>
        <p:blipFill rotWithShape="1">
          <a:blip r:embed="rId2"/>
          <a:srcRect l="31331" t="22352" r="15565" b="44729"/>
          <a:stretch/>
        </p:blipFill>
        <p:spPr>
          <a:xfrm>
            <a:off x="5515897" y="117233"/>
            <a:ext cx="6474542" cy="2256503"/>
          </a:xfrm>
          <a:prstGeom prst="rect">
            <a:avLst/>
          </a:prstGeom>
        </p:spPr>
      </p:pic>
      <p:sp>
        <p:nvSpPr>
          <p:cNvPr id="6" name="ZoneTexte 5">
            <a:extLst>
              <a:ext uri="{FF2B5EF4-FFF2-40B4-BE49-F238E27FC236}">
                <a16:creationId xmlns:a16="http://schemas.microsoft.com/office/drawing/2014/main" id="{52EEF205-7361-1844-B3AD-2E2B11CBEC63}"/>
              </a:ext>
            </a:extLst>
          </p:cNvPr>
          <p:cNvSpPr txBox="1"/>
          <p:nvPr/>
        </p:nvSpPr>
        <p:spPr>
          <a:xfrm>
            <a:off x="280837" y="2935911"/>
            <a:ext cx="5210483" cy="3139321"/>
          </a:xfrm>
          <a:prstGeom prst="rect">
            <a:avLst/>
          </a:prstGeom>
          <a:noFill/>
        </p:spPr>
        <p:txBody>
          <a:bodyPr wrap="square">
            <a:spAutoFit/>
          </a:bodyPr>
          <a:lstStyle/>
          <a:p>
            <a:pPr marL="285750" indent="-285750">
              <a:buFontTx/>
              <a:buChar char="-"/>
            </a:pPr>
            <a:r>
              <a:rPr lang="fr-FR" kern="100" dirty="0">
                <a:ea typeface="Calibri" panose="020F0502020204030204" pitchFamily="34" charset="0"/>
                <a:cs typeface="Times New Roman" panose="02020603050405020304" pitchFamily="18" charset="0"/>
              </a:rPr>
              <a:t>SUR UN BORD COURBE : PASSER UN FIL DE FRONCE</a:t>
            </a:r>
          </a:p>
          <a:p>
            <a:pPr lvl="1"/>
            <a:r>
              <a:rPr lang="fr-FR" kern="100" dirty="0">
                <a:ea typeface="Calibri" panose="020F0502020204030204" pitchFamily="34" charset="0"/>
                <a:cs typeface="Times New Roman" panose="02020603050405020304" pitchFamily="18" charset="0"/>
              </a:rPr>
              <a:t>Quoi de plus difficile que de tenter un ourlet sur toute autre jupe qu’une jupe droite alors que le tissu est coupé dans le biais ?? Il faut arriver à résorber l’ampleur dans l’ourlet. Une astuce ? Passer un fil de fronce à 12mm du bord, et froncer jusqu’à ce que </a:t>
            </a:r>
            <a:r>
              <a:rPr lang="fr-FR" kern="100" dirty="0">
                <a:cs typeface="Times New Roman" panose="02020603050405020304" pitchFamily="18" charset="0"/>
              </a:rPr>
              <a:t>l’ourlet soit de la même largeur que le bas de la jupe.  Repasser pour aplatir ces petites fronces. Replier deux fois, piquer.</a:t>
            </a:r>
          </a:p>
        </p:txBody>
      </p:sp>
      <p:pic>
        <p:nvPicPr>
          <p:cNvPr id="8" name="Image 7">
            <a:extLst>
              <a:ext uri="{FF2B5EF4-FFF2-40B4-BE49-F238E27FC236}">
                <a16:creationId xmlns:a16="http://schemas.microsoft.com/office/drawing/2014/main" id="{CDF38BBD-DA02-955C-C837-14771BE0D8DF}"/>
              </a:ext>
            </a:extLst>
          </p:cNvPr>
          <p:cNvPicPr>
            <a:picLocks noChangeAspect="1"/>
          </p:cNvPicPr>
          <p:nvPr/>
        </p:nvPicPr>
        <p:blipFill rotWithShape="1">
          <a:blip r:embed="rId3"/>
          <a:srcRect l="25283" t="22782" r="52701" b="31173"/>
          <a:stretch/>
        </p:blipFill>
        <p:spPr>
          <a:xfrm>
            <a:off x="7138219" y="2721652"/>
            <a:ext cx="2684207" cy="3156155"/>
          </a:xfrm>
          <a:prstGeom prst="rect">
            <a:avLst/>
          </a:prstGeom>
        </p:spPr>
      </p:pic>
      <p:sp>
        <p:nvSpPr>
          <p:cNvPr id="9" name="ZoneTexte 8">
            <a:extLst>
              <a:ext uri="{FF2B5EF4-FFF2-40B4-BE49-F238E27FC236}">
                <a16:creationId xmlns:a16="http://schemas.microsoft.com/office/drawing/2014/main" id="{8D457E91-5019-96A5-27FD-386130883E6F}"/>
              </a:ext>
            </a:extLst>
          </p:cNvPr>
          <p:cNvSpPr txBox="1"/>
          <p:nvPr/>
        </p:nvSpPr>
        <p:spPr>
          <a:xfrm>
            <a:off x="280837" y="6197174"/>
            <a:ext cx="11477926" cy="584775"/>
          </a:xfrm>
          <a:prstGeom prst="rect">
            <a:avLst/>
          </a:prstGeom>
          <a:noFill/>
        </p:spPr>
        <p:txBody>
          <a:bodyPr wrap="square">
            <a:spAutoFit/>
          </a:bodyPr>
          <a:lstStyle/>
          <a:p>
            <a:r>
              <a:rPr lang="fr-FR" sz="1600" i="1" kern="100" dirty="0">
                <a:solidFill>
                  <a:srgbClr val="FF0000"/>
                </a:solidFill>
                <a:cs typeface="Times New Roman" panose="02020603050405020304" pitchFamily="18" charset="0"/>
              </a:rPr>
              <a:t>Pour tous les ourlets : faire la couture de l’ourlet à la main de manière invisible rend votre travail plus soigné pour une jupe, une robe, une veste… </a:t>
            </a:r>
          </a:p>
        </p:txBody>
      </p:sp>
    </p:spTree>
    <p:extLst>
      <p:ext uri="{BB962C8B-B14F-4D97-AF65-F5344CB8AC3E}">
        <p14:creationId xmlns:p14="http://schemas.microsoft.com/office/powerpoint/2010/main" val="368813995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599</Words>
  <Application>Microsoft Office PowerPoint</Application>
  <PresentationFormat>Grand écran</PresentationFormat>
  <Paragraphs>21</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Calibri Light</vt:lpstr>
      <vt:lpstr>Times New Roman</vt:lpstr>
      <vt:lpstr>Thème Office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CLAIRE COLIN DE VERDIERE</dc:creator>
  <cp:lastModifiedBy>Marie du Tertre</cp:lastModifiedBy>
  <cp:revision>6</cp:revision>
  <dcterms:created xsi:type="dcterms:W3CDTF">2024-07-01T13:08:24Z</dcterms:created>
  <dcterms:modified xsi:type="dcterms:W3CDTF">2024-09-05T10:08:01Z</dcterms:modified>
</cp:coreProperties>
</file>